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8"/>
  </p:notesMasterIdLst>
  <p:sldIdLst>
    <p:sldId id="256" r:id="rId2"/>
    <p:sldId id="270" r:id="rId3"/>
    <p:sldId id="257" r:id="rId4"/>
    <p:sldId id="258" r:id="rId5"/>
    <p:sldId id="266" r:id="rId6"/>
    <p:sldId id="267" r:id="rId7"/>
    <p:sldId id="268" r:id="rId8"/>
    <p:sldId id="259" r:id="rId9"/>
    <p:sldId id="269" r:id="rId10"/>
    <p:sldId id="260" r:id="rId11"/>
    <p:sldId id="261" r:id="rId12"/>
    <p:sldId id="262" r:id="rId13"/>
    <p:sldId id="272" r:id="rId14"/>
    <p:sldId id="263" r:id="rId15"/>
    <p:sldId id="265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594" y="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FF8354-EECE-40E5-A837-458763988ABB}" type="datetimeFigureOut">
              <a:rPr lang="ru-RU" smtClean="0"/>
              <a:pPr/>
              <a:t>30.01.2011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B5658E-D4D7-40FE-8F84-985B5F1ACC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98727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B5658E-D4D7-40FE-8F84-985B5F1ACC1C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B5658E-D4D7-40FE-8F84-985B5F1ACC1C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6B9BA-9E98-4CB2-BE1F-A857E260AC98}" type="datetimeFigureOut">
              <a:rPr lang="ru-RU" smtClean="0"/>
              <a:pPr/>
              <a:t>30.01.2011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7AE5C-4DCC-4A9C-B4BC-432F1CBF76E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6B9BA-9E98-4CB2-BE1F-A857E260AC98}" type="datetimeFigureOut">
              <a:rPr lang="ru-RU" smtClean="0"/>
              <a:pPr/>
              <a:t>30.01.2011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7AE5C-4DCC-4A9C-B4BC-432F1CBF76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6B9BA-9E98-4CB2-BE1F-A857E260AC98}" type="datetimeFigureOut">
              <a:rPr lang="ru-RU" smtClean="0"/>
              <a:pPr/>
              <a:t>30.01.2011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7AE5C-4DCC-4A9C-B4BC-432F1CBF76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6B9BA-9E98-4CB2-BE1F-A857E260AC98}" type="datetimeFigureOut">
              <a:rPr lang="ru-RU" smtClean="0"/>
              <a:pPr/>
              <a:t>30.01.2011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7AE5C-4DCC-4A9C-B4BC-432F1CBF76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6B9BA-9E98-4CB2-BE1F-A857E260AC98}" type="datetimeFigureOut">
              <a:rPr lang="ru-RU" smtClean="0"/>
              <a:pPr/>
              <a:t>30.01.2011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DB87AE5C-4DCC-4A9C-B4BC-432F1CBF76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6B9BA-9E98-4CB2-BE1F-A857E260AC98}" type="datetimeFigureOut">
              <a:rPr lang="ru-RU" smtClean="0"/>
              <a:pPr/>
              <a:t>30.01.2011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7AE5C-4DCC-4A9C-B4BC-432F1CBF76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6B9BA-9E98-4CB2-BE1F-A857E260AC98}" type="datetimeFigureOut">
              <a:rPr lang="ru-RU" smtClean="0"/>
              <a:pPr/>
              <a:t>30.01.2011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7AE5C-4DCC-4A9C-B4BC-432F1CBF76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6B9BA-9E98-4CB2-BE1F-A857E260AC98}" type="datetimeFigureOut">
              <a:rPr lang="ru-RU" smtClean="0"/>
              <a:pPr/>
              <a:t>30.01.2011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7AE5C-4DCC-4A9C-B4BC-432F1CBF76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6B9BA-9E98-4CB2-BE1F-A857E260AC98}" type="datetimeFigureOut">
              <a:rPr lang="ru-RU" smtClean="0"/>
              <a:pPr/>
              <a:t>30.01.2011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7AE5C-4DCC-4A9C-B4BC-432F1CBF76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6B9BA-9E98-4CB2-BE1F-A857E260AC98}" type="datetimeFigureOut">
              <a:rPr lang="ru-RU" smtClean="0"/>
              <a:pPr/>
              <a:t>30.01.2011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7AE5C-4DCC-4A9C-B4BC-432F1CBF76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6B9BA-9E98-4CB2-BE1F-A857E260AC98}" type="datetimeFigureOut">
              <a:rPr lang="ru-RU" smtClean="0"/>
              <a:pPr/>
              <a:t>30.01.2011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7AE5C-4DCC-4A9C-B4BC-432F1CBF76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F566B9BA-9E98-4CB2-BE1F-A857E260AC98}" type="datetimeFigureOut">
              <a:rPr lang="ru-RU" smtClean="0"/>
              <a:pPr/>
              <a:t>30.01.2011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DB87AE5C-4DCC-4A9C-B4BC-432F1CBF76E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5" Type="http://schemas.openxmlformats.org/officeDocument/2006/relationships/image" Target="../media/image19.png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5" Type="http://schemas.openxmlformats.org/officeDocument/2006/relationships/image" Target="../media/image19.png"/><Relationship Id="rId4" Type="http://schemas.openxmlformats.org/officeDocument/2006/relationships/image" Target="../media/image3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eoples.ru/" TargetMode="External"/><Relationship Id="rId2" Type="http://schemas.openxmlformats.org/officeDocument/2006/relationships/hyperlink" Target="http://www.liveinternet.ru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A1%D0%B0%D0%BD-%D0%A4%D1%80%D0%B0%D0%BD%D1%86%D0%B8%D1%81%D0%BA%D0%BE" TargetMode="External"/><Relationship Id="rId3" Type="http://schemas.openxmlformats.org/officeDocument/2006/relationships/image" Target="../media/image8.jpeg"/><Relationship Id="rId7" Type="http://schemas.openxmlformats.org/officeDocument/2006/relationships/hyperlink" Target="http://ru.wikipedia.org/wiki/%D0%9D%D1%8C%D1%8E-%D0%99%D0%BE%D1%80%D0%BA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ru.wikipedia.org/wiki/%D0%92%D0%B0%D1%88%D0%B8%D0%BD%D0%B3%D1%82%D0%BE%D0%BD_(%D0%BE%D0%BA%D1%80%D1%83%D0%B3_%D0%9A%D0%BE%D0%BB%D1%83%D0%BC%D0%B1%D0%B8%D1%8F)" TargetMode="External"/><Relationship Id="rId5" Type="http://schemas.openxmlformats.org/officeDocument/2006/relationships/hyperlink" Target="http://ru.wikipedia.org/wiki/%D0%A7%D0%B8%D0%BA%D0%B0%D0%B3%D0%BE" TargetMode="External"/><Relationship Id="rId4" Type="http://schemas.openxmlformats.org/officeDocument/2006/relationships/hyperlink" Target="http://ru.wikipedia.org/wiki/%D0%A4%D0%B8%D0%BB%D0%B0%D0%B4%D0%B5%D0%BB%D1%8C%D1%84%D0%B8%D1%8F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B%D0%BE%D0%BD%D0%B4%D0%BE%D0%BD" TargetMode="External"/><Relationship Id="rId7" Type="http://schemas.openxmlformats.org/officeDocument/2006/relationships/hyperlink" Target="http://ru.wikipedia.org/wiki/%D0%9A%D0%B5%D0%BC%D0%B1%D1%80%D0%B8%D0%B4%D0%B6%D1%81%D0%BA%D0%B8%D0%B9_%D1%83%D0%BD%D0%B8%D0%B2%D0%B5%D1%80%D1%81%D0%B8%D1%82%D0%B5%D1%82" TargetMode="Externa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ru.wikipedia.org/w/index.php?title=%D0%A1%D0%B8%D0%BC%D1%84%D0%BE%D0%BD%D0%B8%D1%8F_%E2%84%96_3_(%D0%A1%D0%B5%D0%BD-%D0%A1%D0%B0%D0%BD%D1%81)&amp;action=edit&amp;redlink=1" TargetMode="External"/><Relationship Id="rId5" Type="http://schemas.openxmlformats.org/officeDocument/2006/relationships/hyperlink" Target="http://ru.wikipedia.org/wiki/%D0%91%D1%83%D0%BA%D0%B8%D0%BD%D0%B3%D0%B5%D0%BC%D1%81%D0%BA%D0%B8%D0%B9_%D0%B4%D0%B2%D0%BE%D1%80%D0%B5%D1%86" TargetMode="External"/><Relationship Id="rId4" Type="http://schemas.openxmlformats.org/officeDocument/2006/relationships/hyperlink" Target="http://ru.wikipedia.org/wiki/%D0%92%D0%B8%D0%BA%D1%82%D0%BE%D1%80%D0%B8%D1%8F_(%D0%BA%D0%BE%D1%80%D0%BE%D0%BB%D0%B5%D0%B2%D0%B0_%D0%92%D0%B5%D0%BB%D0%B8%D0%BA%D0%BE%D0%B1%D1%80%D0%B8%D1%82%D0%B0%D0%BD%D0%B8%D0%B8)" TargetMode="Externa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p3"/><Relationship Id="rId13" Type="http://schemas.openxmlformats.org/officeDocument/2006/relationships/image" Target="../media/image15.jpeg"/><Relationship Id="rId18" Type="http://schemas.openxmlformats.org/officeDocument/2006/relationships/image" Target="../media/image20.png"/><Relationship Id="rId3" Type="http://schemas.microsoft.com/office/2007/relationships/media" Target="../media/media2.mp3"/><Relationship Id="rId7" Type="http://schemas.microsoft.com/office/2007/relationships/media" Target="../media/media4.mp3"/><Relationship Id="rId12" Type="http://schemas.openxmlformats.org/officeDocument/2006/relationships/image" Target="../media/image14.jpeg"/><Relationship Id="rId17" Type="http://schemas.openxmlformats.org/officeDocument/2006/relationships/image" Target="../media/image19.png"/><Relationship Id="rId2" Type="http://schemas.openxmlformats.org/officeDocument/2006/relationships/audio" Target="../media/media1.mp3"/><Relationship Id="rId16" Type="http://schemas.openxmlformats.org/officeDocument/2006/relationships/image" Target="../media/image18.png"/><Relationship Id="rId1" Type="http://schemas.microsoft.com/office/2007/relationships/media" Target="../media/media1.mp3"/><Relationship Id="rId6" Type="http://schemas.openxmlformats.org/officeDocument/2006/relationships/audio" Target="../media/media3.mp3"/><Relationship Id="rId11" Type="http://schemas.openxmlformats.org/officeDocument/2006/relationships/image" Target="../media/image13.jpeg"/><Relationship Id="rId5" Type="http://schemas.microsoft.com/office/2007/relationships/media" Target="../media/media3.mp3"/><Relationship Id="rId15" Type="http://schemas.openxmlformats.org/officeDocument/2006/relationships/image" Target="../media/image17.jpeg"/><Relationship Id="rId10" Type="http://schemas.openxmlformats.org/officeDocument/2006/relationships/notesSlide" Target="../notesSlides/notesSlide2.xml"/><Relationship Id="rId19" Type="http://schemas.openxmlformats.org/officeDocument/2006/relationships/image" Target="../media/image21.png"/><Relationship Id="rId4" Type="http://schemas.openxmlformats.org/officeDocument/2006/relationships/audio" Target="../media/media2.mp3"/><Relationship Id="rId9" Type="http://schemas.openxmlformats.org/officeDocument/2006/relationships/slideLayout" Target="../slideLayouts/slideLayout6.xml"/><Relationship Id="rId1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51520" y="274638"/>
            <a:ext cx="4176464" cy="4162474"/>
          </a:xfrm>
        </p:spPr>
        <p:txBody>
          <a:bodyPr>
            <a:normAutofit/>
          </a:bodyPr>
          <a:lstStyle/>
          <a:p>
            <a:r>
              <a:rPr lang="ru-RU" dirty="0" smtClean="0"/>
              <a:t>Шарль </a:t>
            </a:r>
            <a:br>
              <a:rPr lang="ru-RU" dirty="0" smtClean="0"/>
            </a:br>
            <a:r>
              <a:rPr lang="ru-RU" dirty="0" err="1" smtClean="0"/>
              <a:t>Камиль</a:t>
            </a: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>Сен – </a:t>
            </a:r>
            <a:r>
              <a:rPr lang="ru-RU" dirty="0" err="1" smtClean="0"/>
              <a:t>Санс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(1835 – 1921)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323528" y="4437112"/>
            <a:ext cx="4572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dirty="0" smtClean="0"/>
              <a:t>Презентация подготовлена </a:t>
            </a:r>
          </a:p>
          <a:p>
            <a:pPr algn="ctr"/>
            <a:r>
              <a:rPr lang="ru-RU" sz="2800" dirty="0" smtClean="0"/>
              <a:t>учителем музыки Мананниковой Н.В.</a:t>
            </a:r>
            <a:endParaRPr lang="ru-RU" sz="2800" dirty="0"/>
          </a:p>
        </p:txBody>
      </p:sp>
      <p:pic>
        <p:nvPicPr>
          <p:cNvPr id="1026" name="Picture 2" descr="Картинка 1 из 8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4519" y="692696"/>
            <a:ext cx="3609117" cy="4968552"/>
          </a:xfrm>
          <a:prstGeom prst="rect">
            <a:avLst/>
          </a:prstGeom>
          <a:noFill/>
          <a:ln>
            <a:solidFill>
              <a:srgbClr val="7030A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332640" y="1916832"/>
            <a:ext cx="740768" cy="1368152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«Лебедь»</a:t>
            </a:r>
            <a:endParaRPr lang="ru-RU" dirty="0"/>
          </a:p>
        </p:txBody>
      </p:sp>
      <p:pic>
        <p:nvPicPr>
          <p:cNvPr id="3" name="Рисунок 2" descr="0_9925_1c6652ae_-1-XL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28800" y="0"/>
            <a:ext cx="5486400" cy="6858000"/>
          </a:xfrm>
          <a:prstGeom prst="rect">
            <a:avLst/>
          </a:prstGeom>
        </p:spPr>
      </p:pic>
      <p:pic>
        <p:nvPicPr>
          <p:cNvPr id="4" name="5.SAINT-SAENS - THE CARNIVAL OF ANIMALS (SWAN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67544" y="4437112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758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3347864" y="274638"/>
            <a:ext cx="5338936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Анна Павлова</a:t>
            </a:r>
            <a:br>
              <a:rPr lang="ru-RU" dirty="0" smtClean="0"/>
            </a:br>
            <a:r>
              <a:rPr lang="ru-RU" dirty="0" smtClean="0"/>
              <a:t> «Умирающий лебедь»</a:t>
            </a:r>
            <a:endParaRPr lang="ru-RU" dirty="0"/>
          </a:p>
        </p:txBody>
      </p:sp>
      <p:pic>
        <p:nvPicPr>
          <p:cNvPr id="10" name="Содержимое 9" descr="151-6-1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67542" y="332656"/>
            <a:ext cx="3785947" cy="2880320"/>
          </a:xfrm>
        </p:spPr>
      </p:pic>
      <p:sp>
        <p:nvSpPr>
          <p:cNvPr id="2" name="Прямоугольник 1"/>
          <p:cNvSpPr/>
          <p:nvPr/>
        </p:nvSpPr>
        <p:spPr>
          <a:xfrm rot="10800000" flipV="1">
            <a:off x="251520" y="3512912"/>
            <a:ext cx="504056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/>
              <a:t>     Сначала </a:t>
            </a:r>
            <a:r>
              <a:rPr lang="ru-RU" b="1" i="1" dirty="0"/>
              <a:t>"Лебедь" в невесомой пачке, отороченной пухом, просто плыл в безмятежности. Но затем Анна Павлова добавила в знаменитые 130 секунд танца трагедию безвременной гибели, – и номер превратился в шедевр, а на белоснежной пачке засияла "рана" – рубиновая брошь.</a:t>
            </a:r>
            <a:r>
              <a:rPr lang="ru-RU" dirty="0"/>
              <a:t> </a:t>
            </a:r>
            <a:endParaRPr lang="ru-RU" dirty="0" smtClean="0"/>
          </a:p>
          <a:p>
            <a:r>
              <a:rPr lang="ru-RU" b="1" i="1" dirty="0"/>
              <a:t> </a:t>
            </a:r>
            <a:r>
              <a:rPr lang="ru-RU" b="1" i="1" dirty="0" smtClean="0"/>
              <a:t>   Когда </a:t>
            </a:r>
            <a:r>
              <a:rPr lang="ru-RU" b="1" i="1" dirty="0"/>
              <a:t>Сен-Санс увидел Павлову, танцующую его «Лебедя», он добился встречи с ней, чтобы сказать: «Мадам, благодаря вам я понял, что написал прекрасную музыку!»</a:t>
            </a:r>
            <a:r>
              <a:rPr lang="ru-RU" dirty="0"/>
              <a:t> 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Роман\Documents\Downloads\13706315_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9596" y="1772816"/>
            <a:ext cx="3041618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404664"/>
            <a:ext cx="806489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/>
              <a:t>Небольшая хореографическая композиция «Умирающий лебедь» стала ее коронным номером. Исполняла она его, по мнению современников, совершенно сверхъестественно. На сцену, огромную или маленькую, спускался луч прожектора и следовал за исполнительницей. Спиной к публике на пуантах появлялась фигурка, одетая в лебяжий пух.</a:t>
            </a:r>
            <a:r>
              <a:rPr lang="ru-RU" dirty="0"/>
              <a:t>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652120" y="2060848"/>
            <a:ext cx="324036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/>
              <a:t>Анна  включала "Умирающего лебедя" во все свои программы, и кто бы ни были зрители – искушенные балетоманы или впервые увидевшие балет простые люди – этот номер в ее исполнении всегда потрясал публику. </a:t>
            </a:r>
            <a:r>
              <a:rPr lang="ru-RU" b="1" i="1" dirty="0" err="1"/>
              <a:t>М.Фокин</a:t>
            </a:r>
            <a:r>
              <a:rPr lang="ru-RU" b="1" i="1" dirty="0"/>
              <a:t> писал, что "Лебедь" в исполнении Павловой был </a:t>
            </a:r>
            <a:r>
              <a:rPr lang="ru-RU" b="1" i="1" dirty="0" err="1" smtClean="0"/>
              <a:t>доказатель-ством</a:t>
            </a:r>
            <a:r>
              <a:rPr lang="ru-RU" b="1" i="1" dirty="0" smtClean="0"/>
              <a:t> </a:t>
            </a:r>
            <a:r>
              <a:rPr lang="ru-RU" b="1" i="1" dirty="0"/>
              <a:t>того, что танец может и должен не только радовать глаз, он должен проникать в душу. </a:t>
            </a:r>
            <a:endParaRPr lang="ru-RU" dirty="0"/>
          </a:p>
        </p:txBody>
      </p:sp>
      <p:pic>
        <p:nvPicPr>
          <p:cNvPr id="2050" name="Picture 2" descr="C:\Users\Роман\Documents\Downloads\павлов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424" y="2348880"/>
            <a:ext cx="5318772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788024" y="404664"/>
            <a:ext cx="4104456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Закончив артистическую карьеру, Анна Павлова поселилась в Лондоне. Ее дом стал знаменит декоративно оформленным прудом, в котором всегда водились лебеди. Балерина очень </a:t>
            </a:r>
            <a:r>
              <a:rPr lang="ru-RU" dirty="0" smtClean="0"/>
              <a:t>любила фотографироваться </a:t>
            </a:r>
            <a:r>
              <a:rPr lang="ru-RU" dirty="0"/>
              <a:t>с ними. Сохранившиеся фотографии напоминают об этом ее самом знаменитом балетном соло. Примечательно, что книга об Анне Павловой, подготовленная к печати Андреем </a:t>
            </a:r>
            <a:r>
              <a:rPr lang="ru-RU" dirty="0" err="1"/>
              <a:t>Оливеровым</a:t>
            </a:r>
            <a:r>
              <a:rPr lang="ru-RU" dirty="0"/>
              <a:t> и опубликованная в издательстве “</a:t>
            </a:r>
            <a:r>
              <a:rPr lang="ru-RU" dirty="0" err="1"/>
              <a:t>Da</a:t>
            </a:r>
            <a:r>
              <a:rPr lang="ru-RU" dirty="0"/>
              <a:t> </a:t>
            </a:r>
            <a:r>
              <a:rPr lang="ru-RU" dirty="0" err="1"/>
              <a:t>Capo</a:t>
            </a:r>
            <a:r>
              <a:rPr lang="ru-RU" dirty="0"/>
              <a:t>” в 1979 году, назывались “Полет лебедя: воспоминания об Анне Павловой”.</a:t>
            </a:r>
          </a:p>
          <a:p>
            <a:r>
              <a:rPr lang="ru-RU" dirty="0"/>
              <a:t>В 1924 году в Голливуде был снят фильм о знаменитой балерине, в котором есть кадры кинохроники, запечатлевшие ее с дивными лебедями. И назывался он “Бессмертный Лебедь”.</a:t>
            </a:r>
          </a:p>
        </p:txBody>
      </p:sp>
      <p:pic>
        <p:nvPicPr>
          <p:cNvPr id="4099" name="Picture 3" descr="C:\Users\Роман\Documents\Downloads\павлова лебеди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9" t="1762" r="2465" b="1507"/>
          <a:stretch/>
        </p:blipFill>
        <p:spPr bwMode="auto">
          <a:xfrm>
            <a:off x="212650" y="1275906"/>
            <a:ext cx="3583173" cy="4901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Роман\Documents\Downloads\3ea26f73912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700808"/>
            <a:ext cx="4248472" cy="3685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Роман\Documents\Downloads\570e629ecf6d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27" t="2416" r="3514" b="8550"/>
          <a:stretch/>
        </p:blipFill>
        <p:spPr bwMode="auto">
          <a:xfrm>
            <a:off x="691116" y="606056"/>
            <a:ext cx="3391786" cy="5124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8411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Евгений Мартынов</a:t>
            </a:r>
            <a:br>
              <a:rPr lang="ru-RU" dirty="0" smtClean="0"/>
            </a:br>
            <a:r>
              <a:rPr lang="ru-RU" dirty="0" smtClean="0"/>
              <a:t>«Лебединая верность»</a:t>
            </a:r>
            <a:endParaRPr lang="ru-RU" dirty="0"/>
          </a:p>
        </p:txBody>
      </p:sp>
      <p:pic>
        <p:nvPicPr>
          <p:cNvPr id="4" name="Рисунок 3" descr="_News_image_small_215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115" y="2204864"/>
            <a:ext cx="3841326" cy="3082664"/>
          </a:xfrm>
          <a:prstGeom prst="rect">
            <a:avLst/>
          </a:prstGeom>
        </p:spPr>
      </p:pic>
      <p:pic>
        <p:nvPicPr>
          <p:cNvPr id="5" name="Рисунок 4" descr="3cbba5ad244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9992" y="2323766"/>
            <a:ext cx="4212869" cy="41667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3528392" cy="5530626"/>
          </a:xfrm>
        </p:spPr>
        <p:txBody>
          <a:bodyPr>
            <a:normAutofit/>
          </a:bodyPr>
          <a:lstStyle/>
          <a:p>
            <a:r>
              <a:rPr lang="ru-RU" dirty="0" smtClean="0"/>
              <a:t>София </a:t>
            </a:r>
            <a:r>
              <a:rPr lang="ru-RU" dirty="0" err="1" smtClean="0"/>
              <a:t>Ротару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«Лебединая верность»</a:t>
            </a:r>
            <a:endParaRPr lang="ru-RU" dirty="0"/>
          </a:p>
        </p:txBody>
      </p:sp>
      <p:pic>
        <p:nvPicPr>
          <p:cNvPr id="4" name="Содержимое 3" descr="rotaru12.jpg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3719244" y="692696"/>
            <a:ext cx="5174370" cy="5616624"/>
          </a:xfrm>
        </p:spPr>
      </p:pic>
      <p:pic>
        <p:nvPicPr>
          <p:cNvPr id="3" name="[MP3SLOT.RU]_Sofiya_Rotaru_-_Lebedinaya_Vernost_[MP3SLOT.RU]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259632" y="5085184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521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39552" y="1484784"/>
            <a:ext cx="77768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i="1" dirty="0"/>
              <a:t>Вечный лебедь (Анна Павлова,1881 - 1931</a:t>
            </a:r>
            <a:r>
              <a:rPr lang="ru-RU" i="1" dirty="0" smtClean="0"/>
              <a:t>)</a:t>
            </a:r>
            <a:r>
              <a:rPr lang="en-US" i="1" dirty="0"/>
              <a:t> </a:t>
            </a:r>
            <a:r>
              <a:rPr lang="en-US" i="1" dirty="0">
                <a:hlinkClick r:id="rId2"/>
              </a:rPr>
              <a:t>http://</a:t>
            </a:r>
            <a:r>
              <a:rPr lang="en-US" i="1" dirty="0" smtClean="0">
                <a:hlinkClick r:id="rId2"/>
              </a:rPr>
              <a:t>www.liveinternet.ru</a:t>
            </a:r>
            <a:endParaRPr lang="ru-RU" i="1" dirty="0" smtClean="0"/>
          </a:p>
          <a:p>
            <a:pPr marL="342900" indent="-342900">
              <a:buFont typeface="+mj-lt"/>
              <a:buAutoNum type="arabicPeriod"/>
            </a:pPr>
            <a:r>
              <a:rPr lang="ru-RU" dirty="0" err="1" smtClean="0"/>
              <a:t>Камиль</a:t>
            </a:r>
            <a:r>
              <a:rPr lang="ru-RU" dirty="0" smtClean="0"/>
              <a:t> Сен-Санс. </a:t>
            </a:r>
            <a:r>
              <a:rPr lang="en-US" dirty="0" smtClean="0">
                <a:hlinkClick r:id="rId3"/>
              </a:rPr>
              <a:t>http</a:t>
            </a:r>
            <a:r>
              <a:rPr lang="en-US" dirty="0">
                <a:hlinkClick r:id="rId3"/>
              </a:rPr>
              <a:t>://www.peoples.ru</a:t>
            </a:r>
            <a:r>
              <a:rPr lang="en-US" dirty="0" smtClean="0">
                <a:hlinkClick r:id="rId3"/>
              </a:rPr>
              <a:t>/</a:t>
            </a:r>
            <a:endParaRPr lang="ru-RU" dirty="0" smtClean="0"/>
          </a:p>
          <a:p>
            <a:pPr marL="342900" indent="-342900">
              <a:buFont typeface="+mj-lt"/>
              <a:buAutoNum type="arabicPeriod"/>
            </a:pPr>
            <a:r>
              <a:rPr lang="ru-RU" b="1" dirty="0"/>
              <a:t>Реферат: "“Лебедь” Сен-Санса"</a:t>
            </a:r>
            <a:r>
              <a:rPr lang="ru-RU" dirty="0"/>
              <a:t> </a:t>
            </a:r>
            <a:r>
              <a:rPr lang="en-US" dirty="0"/>
              <a:t>http://www.maykapar.ru/ </a:t>
            </a:r>
            <a:r>
              <a:rPr lang="ru-RU" dirty="0" smtClean="0"/>
              <a:t> </a:t>
            </a:r>
            <a:endParaRPr lang="ru-RU" dirty="0" smtClean="0"/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http://mp3slot.ru/track_info/path_445/tracknumber44507.shtml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55776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 семье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137160" indent="0">
              <a:buNone/>
            </a:pPr>
            <a:r>
              <a:rPr lang="ru-RU" dirty="0"/>
              <a:t>Сен-Санс родился в семье Жака-Жозефа-Виктора </a:t>
            </a:r>
            <a:r>
              <a:rPr lang="ru-RU" dirty="0" smtClean="0"/>
              <a:t>Сен-Санса, происходившего </a:t>
            </a:r>
            <a:r>
              <a:rPr lang="ru-RU" dirty="0"/>
              <a:t>из </a:t>
            </a:r>
            <a:r>
              <a:rPr lang="ru-RU" dirty="0" smtClean="0"/>
              <a:t>нормандской </a:t>
            </a:r>
            <a:r>
              <a:rPr lang="ru-RU" dirty="0"/>
              <a:t>крестьянской семьи и служившего в Министерстве внутренних дел. Отец умер, когда </a:t>
            </a:r>
            <a:r>
              <a:rPr lang="ru-RU" dirty="0" err="1"/>
              <a:t>Камилю</a:t>
            </a:r>
            <a:r>
              <a:rPr lang="ru-RU" dirty="0"/>
              <a:t> было три месяца, и его воспитанием занимались мать и двоюродная бабушка. Обучаться игре на фортепиано Сен-Санс начал с трёх лет, а в десять впервые выступил в зале </a:t>
            </a:r>
            <a:r>
              <a:rPr lang="ru-RU" dirty="0" err="1"/>
              <a:t>Плейель</a:t>
            </a:r>
            <a:r>
              <a:rPr lang="ru-RU" dirty="0"/>
              <a:t> с Третьим фортепианным концертом Бетховена и Двадцать седьмым концертом Моцарта (к последнему Сен-Санс сам написал каденцию). Концерт прошёл с большим успехом, усилившимся благодаря тому, что Сен-Санс играл программу на память </a:t>
            </a:r>
          </a:p>
        </p:txBody>
      </p:sp>
    </p:spTree>
    <p:extLst>
      <p:ext uri="{BB962C8B-B14F-4D97-AF65-F5344CB8AC3E}">
        <p14:creationId xmlns:p14="http://schemas.microsoft.com/office/powerpoint/2010/main" val="465113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Парижская консерватория</a:t>
            </a:r>
            <a:endParaRPr lang="ru-RU" dirty="0"/>
          </a:p>
        </p:txBody>
      </p:sp>
      <p:pic>
        <p:nvPicPr>
          <p:cNvPr id="6" name="Содержимое 5" descr="250px-Paris_Theatre_du_Conservatoir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726739" y="1916832"/>
            <a:ext cx="4021725" cy="3024336"/>
          </a:xfrm>
          <a:ln>
            <a:solidFill>
              <a:srgbClr val="7030A0"/>
            </a:solidFill>
          </a:ln>
        </p:spPr>
      </p:pic>
      <p:sp>
        <p:nvSpPr>
          <p:cNvPr id="3" name="Прямоугольник 2"/>
          <p:cNvSpPr/>
          <p:nvPr/>
        </p:nvSpPr>
        <p:spPr>
          <a:xfrm>
            <a:off x="251520" y="1556792"/>
            <a:ext cx="432048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В 1848 Сен-Санс поступает в Парижскую консерваторию в класс </a:t>
            </a:r>
            <a:r>
              <a:rPr lang="ru-RU" dirty="0" smtClean="0"/>
              <a:t>органа </a:t>
            </a:r>
            <a:r>
              <a:rPr lang="ru-RU" dirty="0"/>
              <a:t>и заканчивает её с первой премией в 1851. В том же году он начинает заниматься композицией и оркестровкой у </a:t>
            </a:r>
            <a:r>
              <a:rPr lang="ru-RU" dirty="0" err="1" smtClean="0"/>
              <a:t>Галеви</a:t>
            </a:r>
            <a:r>
              <a:rPr lang="ru-RU" dirty="0"/>
              <a:t>, </a:t>
            </a:r>
            <a:r>
              <a:rPr lang="ru-RU" dirty="0" smtClean="0"/>
              <a:t>обучается </a:t>
            </a:r>
            <a:r>
              <a:rPr lang="ru-RU" dirty="0"/>
              <a:t>пению и аккомпанементу. Среди его сочинений этого времени ― скерцо для камерного оркестра, симфония A-</a:t>
            </a:r>
            <a:r>
              <a:rPr lang="ru-RU" dirty="0" err="1"/>
              <a:t>dur</a:t>
            </a:r>
            <a:r>
              <a:rPr lang="ru-RU" dirty="0"/>
              <a:t>, хоры и романсы, ряд неоконченных работ. </a:t>
            </a:r>
            <a:endParaRPr lang="ru-RU" dirty="0" smtClean="0"/>
          </a:p>
          <a:p>
            <a:r>
              <a:rPr lang="ru-RU" dirty="0"/>
              <a:t> </a:t>
            </a:r>
            <a:r>
              <a:rPr lang="ru-RU" dirty="0" smtClean="0"/>
              <a:t>  В </a:t>
            </a:r>
            <a:r>
              <a:rPr lang="ru-RU" dirty="0"/>
              <a:t>конкурсе на Римскую премию 1852 года Сен-Санс терпит неудачу, однако его «Ода к святой </a:t>
            </a:r>
            <a:r>
              <a:rPr lang="ru-RU" dirty="0" err="1"/>
              <a:t>Цецилии</a:t>
            </a:r>
            <a:r>
              <a:rPr lang="ru-RU" dirty="0"/>
              <a:t>» получает первый приз на конкурсе Общества Святой </a:t>
            </a:r>
            <a:r>
              <a:rPr lang="ru-RU" dirty="0" err="1"/>
              <a:t>Цецилии</a:t>
            </a:r>
            <a:r>
              <a:rPr lang="ru-RU" dirty="0"/>
              <a:t> в </a:t>
            </a:r>
            <a:r>
              <a:rPr lang="ru-RU" dirty="0" smtClean="0"/>
              <a:t>Бордо.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 rot="10800000" flipV="1">
            <a:off x="395536" y="5589240"/>
            <a:ext cx="83529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                          Сен-Санс </a:t>
            </a:r>
            <a:r>
              <a:rPr lang="ru-RU" dirty="0"/>
              <a:t>принимает активное участие в издании полного собрания сочинений Глюка, пишет романсы, фортепианный квинтет и симфонию «</a:t>
            </a:r>
            <a:r>
              <a:rPr lang="ru-RU" dirty="0" err="1"/>
              <a:t>Urbs</a:t>
            </a:r>
            <a:r>
              <a:rPr lang="ru-RU" dirty="0"/>
              <a:t> </a:t>
            </a:r>
            <a:r>
              <a:rPr lang="ru-RU" dirty="0" err="1"/>
              <a:t>Roma</a:t>
            </a:r>
            <a:r>
              <a:rPr lang="ru-RU" dirty="0"/>
              <a:t>», вновь получившую премию общества Святой </a:t>
            </a:r>
            <a:r>
              <a:rPr lang="ru-RU" dirty="0" err="1"/>
              <a:t>Цецилии</a:t>
            </a:r>
            <a:r>
              <a:rPr lang="ru-RU" dirty="0"/>
              <a:t> в 1857.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5184576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Парижская церковь</a:t>
            </a:r>
            <a:br>
              <a:rPr lang="ru-RU" dirty="0" smtClean="0"/>
            </a:br>
            <a:r>
              <a:rPr lang="ru-RU" dirty="0" smtClean="0"/>
              <a:t> Ла Мадлен</a:t>
            </a:r>
            <a:endParaRPr lang="ru-RU" dirty="0"/>
          </a:p>
        </p:txBody>
      </p:sp>
      <p:pic>
        <p:nvPicPr>
          <p:cNvPr id="5" name="Содержимое 4" descr="512.jpg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5436096" y="476672"/>
            <a:ext cx="3352682" cy="3024335"/>
          </a:xfrm>
          <a:ln>
            <a:solidFill>
              <a:srgbClr val="7030A0"/>
            </a:solidFill>
          </a:ln>
        </p:spPr>
      </p:pic>
      <p:pic>
        <p:nvPicPr>
          <p:cNvPr id="6" name="Содержимое 5" descr="1_17..jpeg"/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4788024" y="3717032"/>
            <a:ext cx="3596919" cy="2958762"/>
          </a:xfrm>
          <a:ln>
            <a:solidFill>
              <a:srgbClr val="7030A0"/>
            </a:solidFill>
          </a:ln>
        </p:spPr>
      </p:pic>
      <p:sp>
        <p:nvSpPr>
          <p:cNvPr id="3" name="Прямоугольник 2"/>
          <p:cNvSpPr/>
          <p:nvPr/>
        </p:nvSpPr>
        <p:spPr>
          <a:xfrm>
            <a:off x="179512" y="1556792"/>
            <a:ext cx="4464496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    </a:t>
            </a:r>
            <a:r>
              <a:rPr lang="ru-RU" sz="1600" dirty="0"/>
              <a:t>Успех Сен-Санса позволяет ему сблизиться с крупнейшими европейскими музыкантами того времени ― </a:t>
            </a:r>
            <a:r>
              <a:rPr lang="ru-RU" sz="1600" dirty="0">
                <a:solidFill>
                  <a:schemeClr val="accent5">
                    <a:lumMod val="50000"/>
                  </a:schemeClr>
                </a:solidFill>
              </a:rPr>
              <a:t>Полиной Виардо, Шарлем </a:t>
            </a:r>
            <a:r>
              <a:rPr lang="ru-RU" sz="1600" dirty="0" err="1">
                <a:solidFill>
                  <a:schemeClr val="accent5">
                    <a:lumMod val="50000"/>
                  </a:schemeClr>
                </a:solidFill>
              </a:rPr>
              <a:t>Гуно</a:t>
            </a:r>
            <a:r>
              <a:rPr lang="ru-RU" sz="1600" dirty="0">
                <a:solidFill>
                  <a:schemeClr val="accent5">
                    <a:lumMod val="50000"/>
                  </a:schemeClr>
                </a:solidFill>
              </a:rPr>
              <a:t>, </a:t>
            </a:r>
            <a:r>
              <a:rPr lang="ru-RU" sz="1600" dirty="0" err="1">
                <a:solidFill>
                  <a:schemeClr val="accent5">
                    <a:lumMod val="50000"/>
                  </a:schemeClr>
                </a:solidFill>
              </a:rPr>
              <a:t>Джоаккино</a:t>
            </a:r>
            <a:r>
              <a:rPr lang="ru-RU" sz="1600" dirty="0">
                <a:solidFill>
                  <a:schemeClr val="accent5">
                    <a:lumMod val="50000"/>
                  </a:schemeClr>
                </a:solidFill>
              </a:rPr>
              <a:t> Россини, Гектором Берлиозом</a:t>
            </a:r>
            <a:r>
              <a:rPr lang="ru-RU" sz="1600" dirty="0"/>
              <a:t>. Его пианистическое и композиторское мастерство высоко оценил </a:t>
            </a:r>
            <a:r>
              <a:rPr lang="ru-RU" sz="1600" dirty="0" err="1">
                <a:solidFill>
                  <a:schemeClr val="accent5">
                    <a:lumMod val="50000"/>
                  </a:schemeClr>
                </a:solidFill>
              </a:rPr>
              <a:t>Ференц</a:t>
            </a:r>
            <a:r>
              <a:rPr lang="ru-RU" sz="1600" dirty="0">
                <a:solidFill>
                  <a:schemeClr val="accent5">
                    <a:lumMod val="50000"/>
                  </a:schemeClr>
                </a:solidFill>
              </a:rPr>
              <a:t> Лист</a:t>
            </a:r>
            <a:r>
              <a:rPr lang="ru-RU" sz="1600" dirty="0"/>
              <a:t>. </a:t>
            </a:r>
            <a:endParaRPr lang="ru-RU" sz="1600" dirty="0" smtClean="0"/>
          </a:p>
          <a:p>
            <a:r>
              <a:rPr lang="ru-RU" sz="1600" dirty="0"/>
              <a:t> </a:t>
            </a:r>
            <a:r>
              <a:rPr lang="ru-RU" sz="1600" dirty="0" smtClean="0"/>
              <a:t> В </a:t>
            </a:r>
            <a:r>
              <a:rPr lang="ru-RU" sz="1600" dirty="0"/>
              <a:t>1857 Сен-Санс получает место органиста в парижской церкви Мадлен и занимает этот пост в течение двадцати лет, пользуясь большим успехом во многом благодаря своим импровизациям. Он сочиняет Вторую симфонию, оперы, активно пропагандирует музыку современных композиторов. </a:t>
            </a:r>
            <a:endParaRPr lang="ru-RU" sz="1600" dirty="0" smtClean="0"/>
          </a:p>
          <a:p>
            <a:r>
              <a:rPr lang="ru-RU" sz="1600" dirty="0"/>
              <a:t> </a:t>
            </a:r>
            <a:r>
              <a:rPr lang="ru-RU" sz="1600" dirty="0" smtClean="0"/>
              <a:t>  Сен-Санс </a:t>
            </a:r>
            <a:r>
              <a:rPr lang="ru-RU" sz="1600" dirty="0"/>
              <a:t>был одним из первых французских музыкантов, поддерживавших творчество </a:t>
            </a:r>
            <a:r>
              <a:rPr lang="ru-RU" sz="1600" dirty="0">
                <a:solidFill>
                  <a:schemeClr val="accent5">
                    <a:lumMod val="50000"/>
                  </a:schemeClr>
                </a:solidFill>
              </a:rPr>
              <a:t>Вагнера и Шумана</a:t>
            </a:r>
            <a:r>
              <a:rPr lang="ru-RU" sz="1600" dirty="0"/>
              <a:t>. По собственной инициативе он дирижирует концертами из музыки Листа, первым во Франции исполняя его симфонические поэмы. 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ica_292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0032" y="1268760"/>
            <a:ext cx="3880269" cy="4515984"/>
          </a:xfrm>
          <a:prstGeom prst="rect">
            <a:avLst/>
          </a:prstGeom>
          <a:ln>
            <a:solidFill>
              <a:srgbClr val="7030A0"/>
            </a:solidFill>
          </a:ln>
        </p:spPr>
      </p:pic>
      <p:sp>
        <p:nvSpPr>
          <p:cNvPr id="4" name="Содержимое 3"/>
          <p:cNvSpPr>
            <a:spLocks noGrp="1"/>
          </p:cNvSpPr>
          <p:nvPr>
            <p:ph sz="half" idx="4294967295"/>
          </p:nvPr>
        </p:nvSpPr>
        <p:spPr>
          <a:xfrm>
            <a:off x="539552" y="820848"/>
            <a:ext cx="3816424" cy="541180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 Вкус  публики безгранично драгоценный путеводитель для художника. Будь он гением или талантом, следуя этому вкусу, он сможет создать хорошие произведения.</a:t>
            </a:r>
          </a:p>
          <a:p>
            <a:pPr>
              <a:buNone/>
            </a:pPr>
            <a:r>
              <a:rPr lang="ru-RU" dirty="0" smtClean="0"/>
              <a:t>     </a:t>
            </a:r>
            <a:r>
              <a:rPr lang="ru-RU" dirty="0" smtClean="0"/>
              <a:t>       </a:t>
            </a:r>
            <a:r>
              <a:rPr lang="ru-RU" dirty="0" smtClean="0"/>
              <a:t>К. Сен – </a:t>
            </a:r>
            <a:r>
              <a:rPr lang="ru-RU" dirty="0" err="1" smtClean="0"/>
              <a:t>Санс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petergof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906276" cy="3786190"/>
          </a:xfrm>
          <a:prstGeom prst="rect">
            <a:avLst/>
          </a:prstGeom>
          <a:ln>
            <a:solidFill>
              <a:srgbClr val="7030A0"/>
            </a:solidFill>
          </a:ln>
        </p:spPr>
      </p:pic>
      <p:pic>
        <p:nvPicPr>
          <p:cNvPr id="6" name="Рисунок 5" descr="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4876" y="3357562"/>
            <a:ext cx="4429124" cy="3500438"/>
          </a:xfrm>
          <a:prstGeom prst="rect">
            <a:avLst/>
          </a:prstGeom>
          <a:ln>
            <a:solidFill>
              <a:srgbClr val="7030A0"/>
            </a:solidFill>
          </a:ln>
        </p:spPr>
      </p:pic>
      <p:sp>
        <p:nvSpPr>
          <p:cNvPr id="8" name="Содержимое 7"/>
          <p:cNvSpPr>
            <a:spLocks noGrp="1"/>
          </p:cNvSpPr>
          <p:nvPr>
            <p:ph sz="half" idx="4294967295"/>
          </p:nvPr>
        </p:nvSpPr>
        <p:spPr>
          <a:xfrm>
            <a:off x="-1476672" y="3367204"/>
            <a:ext cx="288032" cy="218874"/>
          </a:xfrm>
        </p:spPr>
        <p:txBody>
          <a:bodyPr>
            <a:normAutofit fontScale="25000" lnSpcReduction="20000"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r>
              <a:rPr lang="ru-RU" dirty="0" smtClean="0"/>
              <a:t>               </a:t>
            </a:r>
            <a:endParaRPr lang="ru-RU" dirty="0"/>
          </a:p>
        </p:txBody>
      </p:sp>
      <p:sp>
        <p:nvSpPr>
          <p:cNvPr id="9" name="Содержимое 8"/>
          <p:cNvSpPr>
            <a:spLocks noGrp="1"/>
          </p:cNvSpPr>
          <p:nvPr>
            <p:ph sz="half" idx="4294967295"/>
          </p:nvPr>
        </p:nvSpPr>
        <p:spPr>
          <a:xfrm flipH="1">
            <a:off x="9143999" y="2636912"/>
            <a:ext cx="45719" cy="3489251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dirty="0" smtClean="0"/>
              <a:t>    Петергоф </a:t>
            </a:r>
          </a:p>
          <a:p>
            <a:pPr>
              <a:buNone/>
            </a:pPr>
            <a:r>
              <a:rPr lang="ru-RU" dirty="0" smtClean="0"/>
              <a:t>          (Россия)</a:t>
            </a: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5004048" y="692696"/>
            <a:ext cx="396044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В ноябре 1875 Сен-Санс по приглашению Русского музыкального общества посещает с концертами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</a:rPr>
              <a:t>Санкт-Петербург</a:t>
            </a:r>
            <a:r>
              <a:rPr lang="ru-RU" dirty="0"/>
              <a:t>, где дирижирует «Пляской смерти» и выступает как пианист. К этому времени относится знакомство Сен-Санса </a:t>
            </a:r>
            <a:r>
              <a:rPr lang="ru-RU" dirty="0" smtClean="0"/>
              <a:t>с</a:t>
            </a:r>
          </a:p>
          <a:p>
            <a:pPr algn="ctr"/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Н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</a:rPr>
              <a:t>. Рубинштейном и Чайковским</a:t>
            </a:r>
            <a:r>
              <a:rPr lang="ru-RU" dirty="0"/>
              <a:t>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0" y="4077072"/>
            <a:ext cx="449999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В 1900―1910-х годах с большим успехом проходят выступления Сен-Санса в американских городах ― </a:t>
            </a:r>
            <a:r>
              <a:rPr lang="ru-RU" dirty="0">
                <a:hlinkClick r:id="rId4" action="ppaction://hlinkfile" tooltip="Филадельфия"/>
              </a:rPr>
              <a:t>Филадельфии</a:t>
            </a:r>
            <a:r>
              <a:rPr lang="ru-RU" dirty="0"/>
              <a:t>, </a:t>
            </a:r>
            <a:r>
              <a:rPr lang="ru-RU" dirty="0">
                <a:hlinkClick r:id="rId5" action="ppaction://hlinkfile" tooltip="Чикаго"/>
              </a:rPr>
              <a:t>Чикаго</a:t>
            </a:r>
            <a:r>
              <a:rPr lang="ru-RU" dirty="0"/>
              <a:t>, </a:t>
            </a:r>
            <a:r>
              <a:rPr lang="ru-RU" dirty="0">
                <a:hlinkClick r:id="rId6" action="ppaction://hlinkfile" tooltip="Вашингтон (округ Колумбия)"/>
              </a:rPr>
              <a:t>Вашингтоне</a:t>
            </a:r>
            <a:r>
              <a:rPr lang="ru-RU" dirty="0"/>
              <a:t>, </a:t>
            </a:r>
            <a:endParaRPr lang="ru-RU" dirty="0" smtClean="0"/>
          </a:p>
          <a:p>
            <a:pPr algn="ctr"/>
            <a:r>
              <a:rPr lang="ru-RU" dirty="0" smtClean="0">
                <a:hlinkClick r:id="rId7" action="ppaction://hlinkfile" tooltip="Нью-Йорк"/>
              </a:rPr>
              <a:t>Нью-Йорке</a:t>
            </a:r>
            <a:r>
              <a:rPr lang="ru-RU" dirty="0"/>
              <a:t> и </a:t>
            </a:r>
            <a:r>
              <a:rPr lang="ru-RU" u="sng" dirty="0">
                <a:hlinkClick r:id="rId8" action="ppaction://hlinkfile" tooltip="Сан-Франциско"/>
              </a:rPr>
              <a:t>Сан-Франциско</a:t>
            </a:r>
            <a:r>
              <a:rPr lang="ru-RU" dirty="0"/>
              <a:t>. </a:t>
            </a:r>
            <a:endParaRPr lang="ru-RU" dirty="0" smtClean="0"/>
          </a:p>
          <a:p>
            <a:pPr algn="ctr"/>
            <a:r>
              <a:rPr lang="ru-RU" dirty="0"/>
              <a:t> </a:t>
            </a:r>
            <a:r>
              <a:rPr lang="ru-RU" dirty="0" smtClean="0"/>
              <a:t>             Сен-Санс </a:t>
            </a:r>
            <a:r>
              <a:rPr lang="ru-RU" dirty="0"/>
              <a:t>стал одним из первых композиторов для кино ― в 1908 он написал музыку к фильму «Убийство герцога Гиза».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/>
          <a:lstStyle/>
          <a:p>
            <a:r>
              <a:rPr lang="ru-RU" dirty="0" smtClean="0"/>
              <a:t>Алжир (Африка)</a:t>
            </a:r>
            <a:endParaRPr lang="ru-RU" dirty="0"/>
          </a:p>
        </p:txBody>
      </p:sp>
      <p:pic>
        <p:nvPicPr>
          <p:cNvPr id="5" name="Содержимое 4" descr="1190360088_00000003119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427984" y="1268760"/>
            <a:ext cx="3458713" cy="2592288"/>
          </a:xfrm>
          <a:ln>
            <a:solidFill>
              <a:srgbClr val="7030A0"/>
            </a:solidFill>
          </a:ln>
        </p:spPr>
      </p:pic>
      <p:pic>
        <p:nvPicPr>
          <p:cNvPr id="6" name="Содержимое 5" descr="00000003135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220072" y="4077072"/>
            <a:ext cx="3359613" cy="2519710"/>
          </a:xfrm>
          <a:ln>
            <a:solidFill>
              <a:srgbClr val="7030A0"/>
            </a:solidFill>
          </a:ln>
        </p:spPr>
      </p:pic>
      <p:pic>
        <p:nvPicPr>
          <p:cNvPr id="3074" name="Picture 2" descr="http://www.classical-musica.ru/images/stories/0133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484784"/>
            <a:ext cx="2592288" cy="3888432"/>
          </a:xfrm>
          <a:prstGeom prst="rect">
            <a:avLst/>
          </a:prstGeom>
          <a:noFill/>
          <a:ln>
            <a:solidFill>
              <a:srgbClr val="7030A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Опера «Самсон и </a:t>
            </a:r>
            <a:r>
              <a:rPr lang="ru-RU" dirty="0" err="1" smtClean="0"/>
              <a:t>Далила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10" name="Рисунок 9" descr="133_078395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9992" y="1797492"/>
            <a:ext cx="4253481" cy="3011403"/>
          </a:xfrm>
          <a:prstGeom prst="rect">
            <a:avLst/>
          </a:prstGeom>
          <a:ln>
            <a:solidFill>
              <a:srgbClr val="7030A0"/>
            </a:solidFill>
          </a:ln>
        </p:spPr>
      </p:pic>
      <p:sp>
        <p:nvSpPr>
          <p:cNvPr id="2" name="Прямоугольник 1"/>
          <p:cNvSpPr/>
          <p:nvPr/>
        </p:nvSpPr>
        <p:spPr>
          <a:xfrm>
            <a:off x="251520" y="1412776"/>
            <a:ext cx="410445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/>
              <a:t>В</a:t>
            </a:r>
            <a:r>
              <a:rPr lang="ru-RU" sz="1600" dirty="0" smtClean="0"/>
              <a:t> </a:t>
            </a:r>
            <a:r>
              <a:rPr lang="ru-RU" sz="1600" dirty="0"/>
              <a:t>1871 году состоялись первые концерты Сен-Санса в </a:t>
            </a:r>
            <a:r>
              <a:rPr lang="ru-RU" sz="1600" dirty="0">
                <a:hlinkClick r:id="rId3" action="ppaction://hlinkfile" tooltip="Лондон"/>
              </a:rPr>
              <a:t>Лондоне</a:t>
            </a:r>
            <a:r>
              <a:rPr lang="ru-RU" sz="1600" dirty="0"/>
              <a:t>, он играл в присутствии </a:t>
            </a:r>
            <a:r>
              <a:rPr lang="ru-RU" sz="1600" dirty="0">
                <a:hlinkClick r:id="rId4" action="ppaction://hlinkfile" tooltip="Виктория (королева Великобритании)"/>
              </a:rPr>
              <a:t>королевы Виктории</a:t>
            </a:r>
            <a:r>
              <a:rPr lang="ru-RU" sz="1600" dirty="0"/>
              <a:t>, изучал рукописи Генделя, хранившиеся в библиотеке </a:t>
            </a:r>
            <a:r>
              <a:rPr lang="ru-RU" sz="1600" dirty="0">
                <a:hlinkClick r:id="rId5" action="ppaction://hlinkfile" tooltip="Букингемский дворец"/>
              </a:rPr>
              <a:t>Букингемского дворца</a:t>
            </a:r>
            <a:r>
              <a:rPr lang="ru-RU" sz="1600" dirty="0"/>
              <a:t>. По заказу Лондонского филармонического общества в 1886 он создал одно из самых известных своих оркестровых сочинений ― </a:t>
            </a:r>
            <a:r>
              <a:rPr lang="ru-RU" sz="1600" dirty="0">
                <a:hlinkClick r:id="rId6" action="ppaction://hlinkfile" tooltip="Симфония № 3 (Сен-Санс) (страница отсутствует)"/>
              </a:rPr>
              <a:t>Третью симфонию</a:t>
            </a:r>
            <a:r>
              <a:rPr lang="ru-RU" sz="1600" dirty="0"/>
              <a:t> c-</a:t>
            </a:r>
            <a:r>
              <a:rPr lang="ru-RU" sz="1600" dirty="0" err="1"/>
              <a:t>moll</a:t>
            </a:r>
            <a:r>
              <a:rPr lang="ru-RU" sz="1600" dirty="0"/>
              <a:t> (также известную как «Симфония с органом») и впервые продирижировал ею в Лондоне. В 1893 Сен-Санс руководил исполнением в Лондоне своей оперы «Самсон и </a:t>
            </a:r>
            <a:r>
              <a:rPr lang="ru-RU" sz="1600" dirty="0" err="1"/>
              <a:t>Далила</a:t>
            </a:r>
            <a:r>
              <a:rPr lang="ru-RU" sz="1600" dirty="0"/>
              <a:t>» в форме оратории (воплощать библейский сюжет на сцене было запрещено цензурой), и в этом же году получил степень почётного доктора </a:t>
            </a:r>
            <a:r>
              <a:rPr lang="ru-RU" sz="1600" dirty="0">
                <a:hlinkClick r:id="rId7" action="ppaction://hlinkfile" tooltip="Кембриджский университет"/>
              </a:rPr>
              <a:t>Кембриджского университета</a:t>
            </a:r>
            <a:r>
              <a:rPr lang="ru-RU" sz="1600" dirty="0"/>
              <a:t> (одновременно с Чайковским).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Зоологическая фантазия </a:t>
            </a:r>
            <a:br>
              <a:rPr lang="ru-RU" dirty="0" smtClean="0"/>
            </a:br>
            <a:r>
              <a:rPr lang="ru-RU" dirty="0" smtClean="0"/>
              <a:t>«Карнавал животных»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3" name="Рисунок 2" descr="1189626430_453656-002.jpg"/>
          <p:cNvPicPr>
            <a:picLocks noChangeAspect="1"/>
          </p:cNvPicPr>
          <p:nvPr/>
        </p:nvPicPr>
        <p:blipFill rotWithShape="1">
          <a:blip r:embed="rId11"/>
          <a:srcRect t="16367" r="5712" b="14796"/>
          <a:stretch/>
        </p:blipFill>
        <p:spPr>
          <a:xfrm>
            <a:off x="317937" y="1052736"/>
            <a:ext cx="2330154" cy="2520280"/>
          </a:xfrm>
          <a:prstGeom prst="rect">
            <a:avLst/>
          </a:prstGeom>
          <a:ln>
            <a:solidFill>
              <a:srgbClr val="7030A0"/>
            </a:solidFill>
          </a:ln>
        </p:spPr>
      </p:pic>
      <p:pic>
        <p:nvPicPr>
          <p:cNvPr id="4" name="Рисунок 3" descr="20071112192351.jpe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335377" y="1487239"/>
            <a:ext cx="2781036" cy="2085777"/>
          </a:xfrm>
          <a:prstGeom prst="rect">
            <a:avLst/>
          </a:prstGeom>
          <a:ln>
            <a:solidFill>
              <a:srgbClr val="7030A0"/>
            </a:solidFill>
          </a:ln>
        </p:spPr>
      </p:pic>
      <p:pic>
        <p:nvPicPr>
          <p:cNvPr id="5" name="Рисунок 4" descr="57d3e7be4cea05aa8233d6d4596f1f85_full.jp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17936" y="4138697"/>
            <a:ext cx="3017441" cy="2269116"/>
          </a:xfrm>
          <a:prstGeom prst="rect">
            <a:avLst/>
          </a:prstGeom>
          <a:ln>
            <a:solidFill>
              <a:srgbClr val="7030A0"/>
            </a:solidFill>
          </a:ln>
        </p:spPr>
      </p:pic>
      <p:pic>
        <p:nvPicPr>
          <p:cNvPr id="1026" name="Picture 2" descr="C:\Users\Роман\Desktop\4112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4877" y="1223638"/>
            <a:ext cx="1802367" cy="2703550"/>
          </a:xfrm>
          <a:prstGeom prst="rect">
            <a:avLst/>
          </a:prstGeom>
          <a:noFill/>
          <a:ln>
            <a:solidFill>
              <a:srgbClr val="7030A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Роман\Desktop\chicken_cock.jpe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4250405"/>
            <a:ext cx="3513336" cy="2157408"/>
          </a:xfrm>
          <a:prstGeom prst="rect">
            <a:avLst/>
          </a:prstGeom>
          <a:noFill/>
          <a:ln>
            <a:solidFill>
              <a:srgbClr val="7030A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6. Слоны . Сен- Санс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2683247" y="3529097"/>
            <a:ext cx="609600" cy="609600"/>
          </a:xfrm>
          <a:prstGeom prst="rect">
            <a:avLst/>
          </a:prstGeom>
        </p:spPr>
      </p:pic>
      <p:pic>
        <p:nvPicPr>
          <p:cNvPr id="7" name="куры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3657600" y="3927188"/>
            <a:ext cx="609600" cy="609600"/>
          </a:xfrm>
          <a:prstGeom prst="rect">
            <a:avLst/>
          </a:prstGeom>
        </p:spPr>
      </p:pic>
      <p:pic>
        <p:nvPicPr>
          <p:cNvPr id="9" name="Track 06. Карнавал животных. Кукушка в лесу.mp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4561367" y="3622388"/>
            <a:ext cx="609600" cy="609600"/>
          </a:xfrm>
          <a:prstGeom prst="rect">
            <a:avLst/>
          </a:prstGeom>
        </p:spPr>
      </p:pic>
      <p:pic>
        <p:nvPicPr>
          <p:cNvPr id="10" name="Track 04.  Карнавал животных. Кенгуру.mp3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3851920" y="5329109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162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652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0875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83989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325</TotalTime>
  <Words>730</Words>
  <Application>Microsoft Office PowerPoint</Application>
  <PresentationFormat>Экран (4:3)</PresentationFormat>
  <Paragraphs>49</Paragraphs>
  <Slides>16</Slides>
  <Notes>2</Notes>
  <HiddenSlides>1</HiddenSlides>
  <MMClips>6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Апекс</vt:lpstr>
      <vt:lpstr>Шарль  Камиль  Сен – Санс (1835 – 1921) </vt:lpstr>
      <vt:lpstr>О семье</vt:lpstr>
      <vt:lpstr>Парижская консерватория</vt:lpstr>
      <vt:lpstr>Парижская церковь  Ла Мадлен</vt:lpstr>
      <vt:lpstr>Презентация PowerPoint</vt:lpstr>
      <vt:lpstr>Презентация PowerPoint</vt:lpstr>
      <vt:lpstr>Алжир (Африка)</vt:lpstr>
      <vt:lpstr>Опера «Самсон и Далила»</vt:lpstr>
      <vt:lpstr>Зоологическая фантазия  «Карнавал животных» </vt:lpstr>
      <vt:lpstr>«Лебедь»</vt:lpstr>
      <vt:lpstr>Анна Павлова  «Умирающий лебедь»</vt:lpstr>
      <vt:lpstr>Презентация PowerPoint</vt:lpstr>
      <vt:lpstr>Презентация PowerPoint</vt:lpstr>
      <vt:lpstr>Евгений Мартынов «Лебединая верность»</vt:lpstr>
      <vt:lpstr>София Ротару «Лебединая верность»</vt:lpstr>
      <vt:lpstr>Презентация PowerPoint</vt:lpstr>
    </vt:vector>
  </TitlesOfParts>
  <Company>Microsoft Corp.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</dc:title>
  <dc:creator>Bill Gates</dc:creator>
  <cp:lastModifiedBy>Роман</cp:lastModifiedBy>
  <cp:revision>32</cp:revision>
  <dcterms:created xsi:type="dcterms:W3CDTF">2008-11-19T18:03:10Z</dcterms:created>
  <dcterms:modified xsi:type="dcterms:W3CDTF">2011-01-30T11:45:51Z</dcterms:modified>
</cp:coreProperties>
</file>